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31" r:id="rId1"/>
  </p:sldMasterIdLst>
  <p:notesMasterIdLst>
    <p:notesMasterId r:id="rId16"/>
  </p:notesMasterIdLst>
  <p:sldIdLst>
    <p:sldId id="256" r:id="rId2"/>
    <p:sldId id="257" r:id="rId3"/>
    <p:sldId id="258" r:id="rId4"/>
    <p:sldId id="266" r:id="rId5"/>
    <p:sldId id="265" r:id="rId6"/>
    <p:sldId id="263" r:id="rId7"/>
    <p:sldId id="262" r:id="rId8"/>
    <p:sldId id="264" r:id="rId9"/>
    <p:sldId id="259" r:id="rId10"/>
    <p:sldId id="267" r:id="rId11"/>
    <p:sldId id="268" r:id="rId12"/>
    <p:sldId id="269" r:id="rId13"/>
    <p:sldId id="260" r:id="rId14"/>
    <p:sldId id="26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0" d="100"/>
          <a:sy n="70" d="100"/>
        </p:scale>
        <p:origin x="14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DDC76-A1DB-411F-A5C1-B21CFE3016A7}" type="datetimeFigureOut">
              <a:rPr lang="zh-TW" altLang="en-US" smtClean="0"/>
              <a:t>2016/11/21</a:t>
            </a:fld>
            <a:endParaRPr lang="zh-TW" altLang="en-US"/>
          </a:p>
        </p:txBody>
      </p:sp>
      <p:sp>
        <p:nvSpPr>
          <p:cNvPr id="4" name="投影片圖像版面配置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0BC761-AB0A-4C3C-8882-57E55A9C16CF}" type="slidenum">
              <a:rPr lang="zh-TW" altLang="en-US" smtClean="0"/>
              <a:t>‹#›</a:t>
            </a:fld>
            <a:endParaRPr lang="zh-TW" altLang="en-US"/>
          </a:p>
        </p:txBody>
      </p:sp>
    </p:spTree>
    <p:extLst>
      <p:ext uri="{BB962C8B-B14F-4D97-AF65-F5344CB8AC3E}">
        <p14:creationId xmlns:p14="http://schemas.microsoft.com/office/powerpoint/2010/main" val="2052632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t>T</a:t>
            </a:r>
            <a:r>
              <a:rPr lang="zh-TW" altLang="en-US" dirty="0" smtClean="0"/>
              <a:t>檢驗</a:t>
            </a:r>
            <a:r>
              <a:rPr lang="en-US" altLang="zh-TW" dirty="0" smtClean="0"/>
              <a:t>&amp;</a:t>
            </a:r>
            <a:r>
              <a:rPr lang="zh-TW" altLang="en-US" dirty="0" smtClean="0"/>
              <a:t>卡方檢驗</a:t>
            </a:r>
            <a:endParaRPr lang="zh-TW" altLang="en-US" dirty="0"/>
          </a:p>
        </p:txBody>
      </p:sp>
      <p:sp>
        <p:nvSpPr>
          <p:cNvPr id="4" name="投影片編號版面配置區 3"/>
          <p:cNvSpPr>
            <a:spLocks noGrp="1"/>
          </p:cNvSpPr>
          <p:nvPr>
            <p:ph type="sldNum" sz="quarter" idx="10"/>
          </p:nvPr>
        </p:nvSpPr>
        <p:spPr/>
        <p:txBody>
          <a:bodyPr/>
          <a:lstStyle/>
          <a:p>
            <a:fld id="{2E0BC761-AB0A-4C3C-8882-57E55A9C16CF}" type="slidenum">
              <a:rPr lang="zh-TW" altLang="en-US" smtClean="0"/>
              <a:t>8</a:t>
            </a:fld>
            <a:endParaRPr lang="zh-TW" altLang="en-US"/>
          </a:p>
        </p:txBody>
      </p:sp>
    </p:spTree>
    <p:extLst>
      <p:ext uri="{BB962C8B-B14F-4D97-AF65-F5344CB8AC3E}">
        <p14:creationId xmlns:p14="http://schemas.microsoft.com/office/powerpoint/2010/main" val="11732287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9439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全景圖片 (含標題)">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zh-TW" altLang="en-US" smtClean="0"/>
              <a:t>按一下圖示以新增圖片</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0668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10223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extBox 11"/>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zh-TW" altLang="en-US" smtClean="0"/>
              <a:t>按一下以編輯母片標題樣式</a:t>
            </a:r>
            <a:endParaRPr lang="en-US" dirty="0"/>
          </a:p>
        </p:txBody>
      </p:sp>
      <p:sp>
        <p:nvSpPr>
          <p:cNvPr id="16"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按一下以編輯母片文字樣式</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2500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9942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extBox 11"/>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zh-TW" altLang="en-US" smtClean="0"/>
              <a:t>按一下以編輯母片標題樣式</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zh-TW" altLang="en-US" smtClean="0"/>
              <a:t>按一下以編輯母片文字樣式</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5868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zh-TW" altLang="en-US" smtClean="0"/>
              <a:t>按一下以編輯母片標題樣式</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zh-TW" altLang="en-US" smtClean="0"/>
              <a:t>按一下以編輯母片文字樣式</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91574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0950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0755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nchor="ct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9490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0898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0150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852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57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0288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4613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zh-TW" altLang="en-US" smtClean="0"/>
              <a:t>按一下以編輯母片標題樣式</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zh-TW" altLang="en-US" smtClean="0"/>
              <a:t>按一下圖示以新增圖片</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61BEF0D-F0BB-DE4B-95CE-6DB70DBA9567}" type="datetimeFigureOut">
              <a:rPr lang="en-US" smtClean="0"/>
              <a:pPr/>
              <a:t>11/21/2016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40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11/21/2016</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1324193"/>
      </p:ext>
    </p:extLst>
  </p:cSld>
  <p:clrMap bg1="dk1" tx1="lt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 id="2147483847" r:id="rId16"/>
    <p:sldLayoutId id="2147483848"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3639" y="4730191"/>
            <a:ext cx="8139448" cy="1944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 name="標題 1"/>
          <p:cNvSpPr>
            <a:spLocks noGrp="1"/>
          </p:cNvSpPr>
          <p:nvPr>
            <p:ph type="ctrTitle"/>
          </p:nvPr>
        </p:nvSpPr>
        <p:spPr>
          <a:xfrm>
            <a:off x="1352282" y="734096"/>
            <a:ext cx="7105919" cy="3651635"/>
          </a:xfrm>
        </p:spPr>
        <p:txBody>
          <a:bodyPr>
            <a:normAutofit fontScale="90000"/>
          </a:bodyPr>
          <a:lstStyle/>
          <a:p>
            <a:r>
              <a:rPr lang="en-US" altLang="zh-TW" dirty="0">
                <a:solidFill>
                  <a:srgbClr val="FFFF00"/>
                </a:solidFill>
                <a:latin typeface="Times New Roman" panose="02020603050405020304" pitchFamily="18" charset="0"/>
                <a:cs typeface="Times New Roman" panose="02020603050405020304" pitchFamily="18" charset="0"/>
              </a:rPr>
              <a:t>Letting in-vehicle navigation lead the way: Older drivers’ perceptions of and ability to follow a GPS navigation system</a:t>
            </a:r>
            <a:endParaRPr lang="zh-TW" altLang="en-US" dirty="0">
              <a:solidFill>
                <a:srgbClr val="FFFF00"/>
              </a:solidFill>
            </a:endParaRPr>
          </a:p>
        </p:txBody>
      </p:sp>
      <p:sp>
        <p:nvSpPr>
          <p:cNvPr id="3" name="副標題 2"/>
          <p:cNvSpPr>
            <a:spLocks noGrp="1"/>
          </p:cNvSpPr>
          <p:nvPr>
            <p:ph type="subTitle" idx="1"/>
          </p:nvPr>
        </p:nvSpPr>
        <p:spPr>
          <a:xfrm>
            <a:off x="853225" y="4730191"/>
            <a:ext cx="7904409" cy="2311282"/>
          </a:xfrm>
        </p:spPr>
        <p:txBody>
          <a:bodyPr>
            <a:noAutofit/>
          </a:bodyPr>
          <a:lstStyle/>
          <a:p>
            <a:pPr algn="l">
              <a:lnSpc>
                <a:spcPct val="150000"/>
              </a:lnSpc>
            </a:pPr>
            <a:r>
              <a:rPr lang="zh-TW" altLang="en-US"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期刊</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Accident Analysis and Prevention</a:t>
            </a:r>
          </a:p>
          <a:p>
            <a:pPr algn="l">
              <a:lnSpc>
                <a:spcPct val="150000"/>
              </a:lnSpc>
            </a:pPr>
            <a:r>
              <a:rPr lang="zh-TW" altLang="en-US"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作者</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Arne </a:t>
            </a:r>
            <a:r>
              <a:rPr lang="en-US" altLang="zh-TW" sz="1400" dirty="0" err="1">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Stinchcombe</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(PhD)</a:t>
            </a:r>
            <a:r>
              <a:rPr lang="en-US" altLang="zh-TW" sz="1400" dirty="0" err="1">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a,b</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Sylvain Gagnon (PhD)a,∗, Matthew </a:t>
            </a:r>
            <a:r>
              <a:rPr lang="en-US" altLang="zh-TW" sz="1400" dirty="0" err="1">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Kateb</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a:t>
            </a:r>
            <a:r>
              <a:rPr lang="en-US" altLang="zh-TW" sz="1400" dirty="0" smtClean="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BA)</a:t>
            </a:r>
            <a:r>
              <a:rPr lang="en-US" altLang="zh-TW" sz="1400" dirty="0" err="1">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a,Meredith</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Curtis (BA)a, Michelle M. Porter (PhD)c, Jan </a:t>
            </a:r>
            <a:r>
              <a:rPr lang="en-US" altLang="zh-TW" sz="1400" dirty="0" err="1">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Polgar</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a:t>
            </a:r>
            <a:r>
              <a:rPr lang="en-US" altLang="zh-TW" sz="1400" dirty="0" smtClean="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PhD)</a:t>
            </a:r>
            <a:r>
              <a:rPr lang="en-US" altLang="zh-TW" sz="1400" dirty="0" err="1">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d,Michel</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a:t>
            </a:r>
            <a:r>
              <a:rPr lang="en-US" altLang="zh-TW" sz="1400" dirty="0" err="1">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Bédard</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(PhD)</a:t>
            </a:r>
          </a:p>
          <a:p>
            <a:pPr algn="l">
              <a:lnSpc>
                <a:spcPct val="150000"/>
              </a:lnSpc>
            </a:pPr>
            <a:r>
              <a:rPr lang="zh-TW" altLang="en-US"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同學</a:t>
            </a:r>
            <a:r>
              <a:rPr lang="en-US" altLang="zh-TW"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 </a:t>
            </a:r>
            <a:r>
              <a:rPr lang="zh-TW" altLang="en-US" sz="1400" dirty="0">
                <a:solidFill>
                  <a:schemeClr val="bg1"/>
                </a:solidFill>
                <a:latin typeface="Times New Roman" panose="02020603050405020304" pitchFamily="18" charset="0"/>
                <a:ea typeface="Adobe 繁黑體 Std B" panose="020B0700000000000000" pitchFamily="34" charset="-120"/>
                <a:cs typeface="Times New Roman" panose="02020603050405020304" pitchFamily="18" charset="0"/>
              </a:rPr>
              <a:t>陳乃嘉</a:t>
            </a:r>
          </a:p>
          <a:p>
            <a:pPr algn="l"/>
            <a:endParaRPr lang="zh-TW" altLang="en-US" sz="1400" dirty="0">
              <a:solidFill>
                <a:schemeClr val="bg1"/>
              </a:solidFill>
            </a:endParaRPr>
          </a:p>
        </p:txBody>
      </p:sp>
    </p:spTree>
    <p:extLst>
      <p:ext uri="{BB962C8B-B14F-4D97-AF65-F5344CB8AC3E}">
        <p14:creationId xmlns:p14="http://schemas.microsoft.com/office/powerpoint/2010/main" val="840703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07325"/>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Results</a:t>
            </a:r>
            <a:endParaRPr lang="zh-TW" altLang="en-US" dirty="0"/>
          </a:p>
        </p:txBody>
      </p:sp>
      <p:sp>
        <p:nvSpPr>
          <p:cNvPr id="3" name="內容版面配置區 2"/>
          <p:cNvSpPr>
            <a:spLocks noGrp="1"/>
          </p:cNvSpPr>
          <p:nvPr>
            <p:ph idx="1"/>
          </p:nvPr>
        </p:nvSpPr>
        <p:spPr>
          <a:xfrm>
            <a:off x="457199" y="1155097"/>
            <a:ext cx="8048171" cy="5318274"/>
          </a:xfrm>
        </p:spPr>
        <p:txBody>
          <a:bodyPr anchor="t">
            <a:noAutofit/>
          </a:bodyPr>
          <a:lstStyle/>
          <a:p>
            <a:pPr marL="0" indent="0">
              <a:buNone/>
            </a:pPr>
            <a:r>
              <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rPr>
              <a:t>	</a:t>
            </a:r>
            <a:r>
              <a:rPr lang="zh-TW" altLang="en-US" sz="2800" dirty="0" smtClean="0">
                <a:latin typeface="Times New Roman" panose="02020603050405020304" pitchFamily="18" charset="0"/>
                <a:ea typeface="Adobe 仿宋 Std R" panose="02020400000000000000" pitchFamily="18" charset="-128"/>
                <a:cs typeface="Times New Roman" panose="02020603050405020304" pitchFamily="18" charset="0"/>
              </a:rPr>
              <a:t>使用</a:t>
            </a:r>
            <a:r>
              <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800" dirty="0" smtClean="0">
                <a:latin typeface="Times New Roman" panose="02020603050405020304" pitchFamily="18" charset="0"/>
                <a:ea typeface="Adobe 仿宋 Std R" panose="02020400000000000000" pitchFamily="18" charset="-128"/>
                <a:cs typeface="Times New Roman" panose="02020603050405020304" pitchFamily="18" charset="0"/>
              </a:rPr>
              <a:t>之經驗問卷</a:t>
            </a:r>
            <a:endPar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通過問卷答复的檢驗</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rPr>
              <a:t>61</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％的受訪者表示</a:t>
            </a:r>
            <a:r>
              <a:rPr lang="en-US" altLang="zh-TW" sz="2200" dirty="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導航</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對駕駛</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沒有負面</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影響</a:t>
            </a:r>
            <a:endPar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rPr>
              <a:t>56</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％的受訪者表示</a:t>
            </a:r>
            <a:r>
              <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有正面影響</a:t>
            </a:r>
            <a:endParaRPr lang="en-US" altLang="zh-TW" sz="2200" dirty="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rPr>
              <a:t>58</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％的受訪者表示</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，他們</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是否收到副駕駛員對導航系統的</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指示都無影響。</a:t>
            </a:r>
            <a:endPar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rPr>
              <a:t>88</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％的受訪者表示他們對車載導航</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系統滿意</a:t>
            </a:r>
            <a:r>
              <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rPr>
              <a:t>; 27</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％非常滿意</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經驗與問題</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1 [t</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37</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 0.78</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p = 0.438]</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或問題</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2 [χ2</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37</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 0.16</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p = 0.688</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皆</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無顯著差異</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組</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之間的智能技術總體</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經驗</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（問題</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10</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）沒有顯著差異</a:t>
            </a:r>
            <a:endPar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1172818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07325"/>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Results</a:t>
            </a:r>
            <a:endParaRPr lang="zh-TW" altLang="en-US" dirty="0"/>
          </a:p>
        </p:txBody>
      </p:sp>
      <p:sp>
        <p:nvSpPr>
          <p:cNvPr id="3" name="內容版面配置區 2"/>
          <p:cNvSpPr>
            <a:spLocks noGrp="1"/>
          </p:cNvSpPr>
          <p:nvPr>
            <p:ph idx="1"/>
          </p:nvPr>
        </p:nvSpPr>
        <p:spPr>
          <a:xfrm>
            <a:off x="457200" y="1227668"/>
            <a:ext cx="8164286" cy="5630332"/>
          </a:xfrm>
        </p:spPr>
        <p:txBody>
          <a:bodyPr anchor="t">
            <a:noAutofit/>
          </a:bodyPr>
          <a:lstStyle/>
          <a:p>
            <a:pPr marL="0" indent="0">
              <a:buNone/>
            </a:pP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	</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導航和駕駛性能的感知之間的</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關聯</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檢驗</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駕駛員對</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導航的感知與駕駛性能之間的關係，計算了路上總誤差和問卷</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5-8</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項的反應之間</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的相關</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係數</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結果表明，道路誤差和</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導航系統對駕駛性能產生負面影響的</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感覺有顯著</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的負相關。</a:t>
            </a:r>
          </a:p>
          <a:p>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控制</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r = -328</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p = 0.045</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）和</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總</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錯誤</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r = -0.342</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p = 0.036</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）的個體報告</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傾向</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導航系統對他們的表現具有負面</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影響</a:t>
            </a:r>
            <a:endPar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9530" y="4042834"/>
            <a:ext cx="4619625" cy="2714625"/>
          </a:xfrm>
          <a:prstGeom prst="rect">
            <a:avLst/>
          </a:prstGeom>
        </p:spPr>
      </p:pic>
    </p:spTree>
    <p:extLst>
      <p:ext uri="{BB962C8B-B14F-4D97-AF65-F5344CB8AC3E}">
        <p14:creationId xmlns:p14="http://schemas.microsoft.com/office/powerpoint/2010/main" val="4004303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07325"/>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Results</a:t>
            </a:r>
            <a:endParaRPr lang="zh-TW" altLang="en-US" dirty="0"/>
          </a:p>
        </p:txBody>
      </p:sp>
      <p:sp>
        <p:nvSpPr>
          <p:cNvPr id="3" name="內容版面配置區 2"/>
          <p:cNvSpPr>
            <a:spLocks noGrp="1"/>
          </p:cNvSpPr>
          <p:nvPr>
            <p:ph idx="1"/>
          </p:nvPr>
        </p:nvSpPr>
        <p:spPr>
          <a:xfrm>
            <a:off x="457200" y="1227668"/>
            <a:ext cx="8164286" cy="5630332"/>
          </a:xfrm>
        </p:spPr>
        <p:txBody>
          <a:bodyPr anchor="t">
            <a:noAutofit/>
          </a:bodyPr>
          <a:lstStyle/>
          <a:p>
            <a:pPr marL="0" indent="0">
              <a:buNone/>
            </a:pP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	</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導航和駕駛性能的感知之間的</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關聯</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問題</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5</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（在評估</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期間，您是否發現車載導航系統提供了</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清楚的</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指令？）</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，沒有跟隨</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導航系統</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平均值</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3.39</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，標準差</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1.04</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 </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與跟隨</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導航系統</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平均值</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4.33</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，標準差</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0.66</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相比無顯著差</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異</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t</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37</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3.45</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p = 0.001</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 </a:t>
            </a:r>
            <a:endPar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沒有</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跟隨</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導航系統</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平均值</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2.67</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，標準偏差</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1.40</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）表示有強烈偏好</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接收來自乘客</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（問題</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8</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）的</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方向與跟隨</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導航系統（平均值</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 1.42</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，標準差</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 1.07</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）相比，</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t </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(37</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- 2.95</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p = 0.008</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 </a:t>
            </a:r>
            <a:endPar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各</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組之間沒有觀察到與車載導航系統滿意度</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（問題</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9</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的差異</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t</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37</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1.43</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p = </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0.160</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endParaRP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7976" y="4470769"/>
            <a:ext cx="3864882" cy="2271116"/>
          </a:xfrm>
          <a:prstGeom prst="rect">
            <a:avLst/>
          </a:prstGeom>
        </p:spPr>
      </p:pic>
    </p:spTree>
    <p:extLst>
      <p:ext uri="{BB962C8B-B14F-4D97-AF65-F5344CB8AC3E}">
        <p14:creationId xmlns:p14="http://schemas.microsoft.com/office/powerpoint/2010/main" val="40787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94446"/>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Conclusion</a:t>
            </a:r>
            <a:endParaRPr lang="zh-TW" altLang="en-US" dirty="0"/>
          </a:p>
        </p:txBody>
      </p:sp>
      <p:sp>
        <p:nvSpPr>
          <p:cNvPr id="3" name="內容版面配置區 2"/>
          <p:cNvSpPr>
            <a:spLocks noGrp="1"/>
          </p:cNvSpPr>
          <p:nvPr>
            <p:ph idx="1"/>
          </p:nvPr>
        </p:nvSpPr>
        <p:spPr>
          <a:xfrm>
            <a:off x="457200" y="1097040"/>
            <a:ext cx="8396514" cy="5434389"/>
          </a:xfrm>
        </p:spPr>
        <p:txBody>
          <a:bodyPr anchor="t">
            <a:noAutofit/>
          </a:bodyPr>
          <a:lstStyle/>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問卷答</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复</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表示，大多數的</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老司機發現車內導航系統提供了明確的指示和對自己的駕駛負面影響不大</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大多數</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司機發現導航提供</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了明確的</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指示，且都滿意導航技術。</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沒有遵循導航系統的指示的駕駛員與遵循指示的</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駕駛員，發生錯誤的數量及對</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滿意度都沒有顯著</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差異</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車輛技術方面具有豐富經驗的駕駛員在駕駛性能方面沒有差異</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指示</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導航系統對駕駛性能產生負面影響的個人也在道路上表現出較差的性能。</a:t>
            </a:r>
          </a:p>
        </p:txBody>
      </p:sp>
    </p:spTree>
    <p:extLst>
      <p:ext uri="{BB962C8B-B14F-4D97-AF65-F5344CB8AC3E}">
        <p14:creationId xmlns:p14="http://schemas.microsoft.com/office/powerpoint/2010/main" val="2703948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6336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33083"/>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Introduction</a:t>
            </a:r>
            <a:endParaRPr lang="zh-TW" altLang="en-US" dirty="0"/>
          </a:p>
        </p:txBody>
      </p:sp>
      <p:sp>
        <p:nvSpPr>
          <p:cNvPr id="3" name="內容版面配置區 2"/>
          <p:cNvSpPr>
            <a:spLocks noGrp="1"/>
          </p:cNvSpPr>
          <p:nvPr>
            <p:ph idx="1"/>
          </p:nvPr>
        </p:nvSpPr>
        <p:spPr>
          <a:xfrm>
            <a:off x="674913" y="1255521"/>
            <a:ext cx="8120743" cy="5246879"/>
          </a:xfrm>
        </p:spPr>
        <p:txBody>
          <a:bodyPr anchor="t">
            <a:noAutofit/>
          </a:bodyPr>
          <a:lstStyle/>
          <a:p>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在不</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熟悉環境</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中</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GPS</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導航系統可以</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使</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駕駛減少尋路</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的</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需要，以簡化</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駕駛</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任務</a:t>
            </a:r>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 </a:t>
            </a:r>
            <a:r>
              <a:rPr lang="en-US" altLang="zh-TW" sz="2000" dirty="0" err="1">
                <a:latin typeface="Adobe 仿宋 Std R" panose="02020400000000000000" pitchFamily="18" charset="-128"/>
                <a:ea typeface="Adobe 仿宋 Std R" panose="02020400000000000000" pitchFamily="18" charset="-128"/>
                <a:cs typeface="Times New Roman" panose="02020603050405020304" pitchFamily="18" charset="0"/>
              </a:rPr>
              <a:t>Bryden</a:t>
            </a:r>
            <a:r>
              <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rPr>
              <a:t> et al., 2014 </a:t>
            </a:r>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p>
          <a:p>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相對於年輕</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駕駛</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老司機已被證明具有較慢的處理速度和較差的</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注意力，這</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會</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降低駕駛能力</a:t>
            </a:r>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 </a:t>
            </a:r>
            <a:r>
              <a:rPr lang="en-US" altLang="zh-TW" sz="2000" dirty="0" err="1">
                <a:latin typeface="Adobe 仿宋 Std R" panose="02020400000000000000" pitchFamily="18" charset="-128"/>
                <a:ea typeface="Adobe 仿宋 Std R" panose="02020400000000000000" pitchFamily="18" charset="-128"/>
                <a:cs typeface="Times New Roman" panose="02020603050405020304" pitchFamily="18" charset="0"/>
              </a:rPr>
              <a:t>Summala</a:t>
            </a:r>
            <a:r>
              <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rPr>
              <a:t> and </a:t>
            </a:r>
            <a:r>
              <a:rPr lang="en-US" altLang="zh-TW" sz="2000" dirty="0" err="1" smtClean="0">
                <a:latin typeface="Adobe 仿宋 Std R" panose="02020400000000000000" pitchFamily="18" charset="-128"/>
                <a:ea typeface="Adobe 仿宋 Std R" panose="02020400000000000000" pitchFamily="18" charset="-128"/>
                <a:cs typeface="Times New Roman" panose="02020603050405020304" pitchFamily="18" charset="0"/>
              </a:rPr>
              <a:t>Mikk</a:t>
            </a:r>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 </a:t>
            </a:r>
            <a:r>
              <a:rPr lang="en-US" altLang="zh-TW" sz="2000" dirty="0" err="1" smtClean="0">
                <a:latin typeface="Adobe 仿宋 Std R" panose="02020400000000000000" pitchFamily="18" charset="-128"/>
                <a:ea typeface="Adobe 仿宋 Std R" panose="02020400000000000000" pitchFamily="18" charset="-128"/>
                <a:cs typeface="Times New Roman" panose="02020603050405020304" pitchFamily="18" charset="0"/>
              </a:rPr>
              <a:t>ola</a:t>
            </a:r>
            <a:r>
              <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rPr>
              <a:t>, 1994 </a:t>
            </a:r>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p>
          <a:p>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車載導航系統可以通過自動化進行尋</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路（</a:t>
            </a:r>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Dingus</a:t>
            </a:r>
            <a:r>
              <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rPr>
              <a:t> et al </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r>
              <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rPr>
              <a:t>1997</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）來增強</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老駕駛員認知，能有更多注意力用於</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維持安全</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endPar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endParaRPr>
          </a:p>
          <a:p>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434</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名老年人的調查中，</a:t>
            </a:r>
            <a:r>
              <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rPr>
              <a:t>47</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的駕駛覺得導航</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系統“</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太轉移注</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意</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a:t>
            </a:r>
            <a:r>
              <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rPr>
              <a:t>35</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表示導航系</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統</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太複雜”，</a:t>
            </a:r>
            <a:r>
              <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rPr>
              <a:t>49</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的駕駛表</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示</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導航</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系統 導致他們“將眼睛從道路</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上移</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開</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太</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久</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r>
              <a:rPr lang="en-US" altLang="zh-TW" sz="2000" dirty="0" err="1" smtClean="0">
                <a:latin typeface="Adobe 仿宋 Std R" panose="02020400000000000000" pitchFamily="18" charset="-128"/>
                <a:ea typeface="Adobe 仿宋 Std R" panose="02020400000000000000" pitchFamily="18" charset="-128"/>
                <a:cs typeface="Times New Roman" panose="02020603050405020304" pitchFamily="18" charset="0"/>
              </a:rPr>
              <a:t>Bryden</a:t>
            </a:r>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 </a:t>
            </a:r>
            <a:r>
              <a:rPr lang="en-US" altLang="zh-TW" sz="2000" smtClean="0">
                <a:latin typeface="Adobe 仿宋 Std R" panose="02020400000000000000" pitchFamily="18" charset="-128"/>
                <a:ea typeface="Adobe 仿宋 Std R" panose="02020400000000000000" pitchFamily="18" charset="-128"/>
                <a:cs typeface="Times New Roman" panose="02020603050405020304" pitchFamily="18" charset="0"/>
              </a:rPr>
              <a:t>et </a:t>
            </a:r>
            <a:r>
              <a:rPr lang="en-US" altLang="zh-TW" sz="2000" smtClean="0">
                <a:latin typeface="Adobe 仿宋 Std R" panose="02020400000000000000" pitchFamily="18" charset="-128"/>
                <a:ea typeface="Adobe 仿宋 Std R" panose="02020400000000000000" pitchFamily="18" charset="-128"/>
                <a:cs typeface="Times New Roman" panose="02020603050405020304" pitchFamily="18" charset="0"/>
              </a:rPr>
              <a:t>al</a:t>
            </a:r>
            <a:r>
              <a:rPr lang="zh-TW" altLang="en-US" sz="2000" smtClean="0">
                <a:latin typeface="Adobe 仿宋 Std R" panose="02020400000000000000" pitchFamily="18" charset="-128"/>
                <a:ea typeface="Adobe 仿宋 Std R" panose="02020400000000000000" pitchFamily="18" charset="-128"/>
                <a:cs typeface="Times New Roman" panose="02020603050405020304" pitchFamily="18" charset="0"/>
              </a:rPr>
              <a:t>，</a:t>
            </a:r>
            <a:r>
              <a:rPr lang="en-US" altLang="zh-TW" sz="2000" dirty="0">
                <a:latin typeface="Adobe 仿宋 Std R" panose="02020400000000000000" pitchFamily="18" charset="-128"/>
                <a:ea typeface="Adobe 仿宋 Std R" panose="02020400000000000000" pitchFamily="18" charset="-128"/>
                <a:cs typeface="Times New Roman" panose="02020603050405020304" pitchFamily="18" charset="0"/>
              </a:rPr>
              <a:t>2014</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endPar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endParaRPr>
          </a:p>
          <a:p>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研究顯</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示</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當駕駛情況變得太複雜時，老</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駕駛員會以連續</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的方式（</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即順序</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而不是同時執行多個控制）作出反應，</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這被證明會增加車子碰撞率。</a:t>
            </a:r>
            <a:endPar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endParaRPr>
          </a:p>
          <a:p>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本</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研究目的</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是</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為了顯</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示</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老</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駕駛員對</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使用</a:t>
            </a:r>
            <a:r>
              <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rPr>
              <a:t>GPS</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功能</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的整體</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評估，</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並探討</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該</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功能</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的</a:t>
            </a:r>
            <a:r>
              <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rPr>
              <a:t>使用</a:t>
            </a:r>
            <a:r>
              <a:rPr lang="zh-TW" altLang="en-US" sz="2000" dirty="0" smtClean="0">
                <a:latin typeface="Adobe 仿宋 Std R" panose="02020400000000000000" pitchFamily="18" charset="-128"/>
                <a:ea typeface="Adobe 仿宋 Std R" panose="02020400000000000000" pitchFamily="18" charset="-128"/>
                <a:cs typeface="Times New Roman" panose="02020603050405020304" pitchFamily="18" charset="0"/>
              </a:rPr>
              <a:t>是否影響駕駛在道路行駛的行為。</a:t>
            </a:r>
            <a:endPar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endParaRPr>
          </a:p>
          <a:p>
            <a:endParaRPr lang="en-US" altLang="zh-TW" sz="2000" dirty="0" smtClean="0">
              <a:latin typeface="Adobe 仿宋 Std R" panose="02020400000000000000" pitchFamily="18" charset="-128"/>
              <a:ea typeface="Adobe 仿宋 Std R" panose="02020400000000000000" pitchFamily="18" charset="-128"/>
              <a:cs typeface="Times New Roman" panose="02020603050405020304" pitchFamily="18" charset="0"/>
            </a:endParaRPr>
          </a:p>
          <a:p>
            <a:endParaRPr lang="zh-TW" altLang="en-US" sz="2000" dirty="0">
              <a:latin typeface="Adobe 仿宋 Std R" panose="02020400000000000000" pitchFamily="18" charset="-128"/>
              <a:ea typeface="Adobe 仿宋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1423910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5961"/>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dirty="0"/>
          </a:p>
        </p:txBody>
      </p:sp>
      <p:sp>
        <p:nvSpPr>
          <p:cNvPr id="3" name="內容版面配置區 2"/>
          <p:cNvSpPr>
            <a:spLocks noGrp="1"/>
          </p:cNvSpPr>
          <p:nvPr>
            <p:ph idx="1"/>
          </p:nvPr>
        </p:nvSpPr>
        <p:spPr>
          <a:xfrm>
            <a:off x="558800" y="1372811"/>
            <a:ext cx="7772400" cy="4911875"/>
          </a:xfrm>
        </p:spPr>
        <p:txBody>
          <a:bodyPr anchor="t">
            <a:normAutofit/>
          </a:bodyPr>
          <a:lstStyle/>
          <a:p>
            <a:pPr marL="0" indent="0">
              <a:buNone/>
            </a:pPr>
            <a:r>
              <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rPr>
              <a:t>	</a:t>
            </a:r>
            <a:r>
              <a:rPr lang="zh-TW" altLang="en-US" sz="2800" dirty="0" smtClean="0">
                <a:latin typeface="Times New Roman" panose="02020603050405020304" pitchFamily="18" charset="0"/>
                <a:ea typeface="Adobe 仿宋 Std R" panose="02020400000000000000" pitchFamily="18" charset="-128"/>
                <a:cs typeface="Times New Roman" panose="02020603050405020304" pitchFamily="18" charset="0"/>
              </a:rPr>
              <a:t>受測前</a:t>
            </a:r>
            <a:endPar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三種不同方法</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評估</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訓練對</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老年駕駛員駕駛性能的影響</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(see </a:t>
            </a:r>
            <a:r>
              <a:rPr lang="en-US" altLang="zh-TW" sz="2400" dirty="0" err="1">
                <a:latin typeface="Times New Roman" panose="02020603050405020304" pitchFamily="18" charset="0"/>
                <a:ea typeface="Adobe 仿宋 Std R" panose="02020400000000000000" pitchFamily="18" charset="-128"/>
                <a:cs typeface="Times New Roman" panose="02020603050405020304" pitchFamily="18" charset="0"/>
              </a:rPr>
              <a:t>Sawula</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 et al., 2015). </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訓</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練</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內容著重</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於提高道路上的知識和技能</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參與者</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被隨機分配到以下三組之一</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班級</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駕駛員培訓（</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n = 14</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班級</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駕駛員培訓</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公路訓練（</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n = 12</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和</a:t>
            </a:r>
            <a:endPar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駕駛</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培訓</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道路訓練</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模擬器訓練（</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n = 17</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所有參與者在自己的車輛中完成駕駛評估，以評估其基線駕駛表現，以及評估他們在</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接受訓</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練</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後</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的表現</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021712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5961"/>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dirty="0"/>
          </a:p>
        </p:txBody>
      </p:sp>
      <p:sp>
        <p:nvSpPr>
          <p:cNvPr id="3" name="內容版面配置區 2"/>
          <p:cNvSpPr>
            <a:spLocks noGrp="1"/>
          </p:cNvSpPr>
          <p:nvPr>
            <p:ph idx="1"/>
          </p:nvPr>
        </p:nvSpPr>
        <p:spPr>
          <a:xfrm>
            <a:off x="457200" y="1314754"/>
            <a:ext cx="7975600" cy="5013475"/>
          </a:xfrm>
        </p:spPr>
        <p:txBody>
          <a:bodyPr anchor="t">
            <a:noAutofit/>
          </a:bodyPr>
          <a:lstStyle/>
          <a:p>
            <a:pPr marL="0" indent="0">
              <a:buNone/>
            </a:pPr>
            <a:r>
              <a:rPr lang="en-US" altLang="zh-TW" sz="3200" dirty="0" smtClean="0">
                <a:latin typeface="Times New Roman" panose="02020603050405020304" pitchFamily="18" charset="0"/>
                <a:ea typeface="Adobe 仿宋 Std R" panose="02020400000000000000" pitchFamily="18" charset="-128"/>
                <a:cs typeface="Times New Roman" panose="02020603050405020304" pitchFamily="18" charset="0"/>
              </a:rPr>
              <a:t>	</a:t>
            </a:r>
            <a:r>
              <a:rPr lang="zh-TW" altLang="en-US" sz="3200" dirty="0" smtClean="0">
                <a:latin typeface="Times New Roman" panose="02020603050405020304" pitchFamily="18" charset="0"/>
                <a:ea typeface="Adobe 仿宋 Std R" panose="02020400000000000000" pitchFamily="18" charset="-128"/>
                <a:cs typeface="Times New Roman" panose="02020603050405020304" pitchFamily="18" charset="0"/>
              </a:rPr>
              <a:t>受測前</a:t>
            </a:r>
            <a:endParaRPr lang="en-US" altLang="zh-TW" sz="32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公路評估</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受測者遵循車</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載</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導航系統（生產努維</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2497LMT</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），依</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照</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指定路線行駛</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評分者對駕駛進行不安</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全駕駛行為</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的評估。 </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道路</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駕駛</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評估根據</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四類安全駕駛實踐來劃分，</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包括</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1</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）車輛控制</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EX</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：不</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正確使用</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信號燈）</a:t>
            </a:r>
            <a:endPar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 </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2</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）程序性</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EX</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：停止位置</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不正確</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p>
          <a:p>
            <a:pPr lvl="1"/>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3</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）觀察</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EX</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：沒</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有</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檢查車子死角，沒有掃描路口）</a:t>
            </a:r>
            <a:r>
              <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p>
          <a:p>
            <a:pPr lvl="1"/>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4</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）合規性錯誤</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000" dirty="0">
                <a:latin typeface="Times New Roman" panose="02020603050405020304" pitchFamily="18" charset="0"/>
                <a:ea typeface="Adobe 仿宋 Std R" panose="02020400000000000000" pitchFamily="18" charset="-128"/>
                <a:cs typeface="Times New Roman" panose="02020603050405020304" pitchFamily="18" charset="0"/>
              </a:rPr>
              <a:t> EX</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：車</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子</a:t>
            </a:r>
            <a:r>
              <a:rPr lang="zh-TW" altLang="en-US" sz="2000" dirty="0" smtClean="0">
                <a:latin typeface="Times New Roman" panose="02020603050405020304" pitchFamily="18" charset="0"/>
                <a:ea typeface="Adobe 仿宋 Std R" panose="02020400000000000000" pitchFamily="18" charset="-128"/>
                <a:cs typeface="Times New Roman" panose="02020603050405020304" pitchFamily="18" charset="0"/>
              </a:rPr>
              <a:t>不</a:t>
            </a:r>
            <a:r>
              <a:rPr lang="zh-TW" altLang="en-US" sz="2000" dirty="0">
                <a:latin typeface="Times New Roman" panose="02020603050405020304" pitchFamily="18" charset="0"/>
                <a:ea typeface="Adobe 仿宋 Std R" panose="02020400000000000000" pitchFamily="18" charset="-128"/>
                <a:cs typeface="Times New Roman" panose="02020603050405020304" pitchFamily="18" charset="0"/>
              </a:rPr>
              <a:t>完全停止）。 </a:t>
            </a:r>
            <a:endParaRPr lang="en-US" altLang="zh-TW" sz="20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endPar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309901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5961"/>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dirty="0"/>
          </a:p>
        </p:txBody>
      </p:sp>
      <p:sp>
        <p:nvSpPr>
          <p:cNvPr id="3" name="內容版面配置區 2"/>
          <p:cNvSpPr>
            <a:spLocks noGrp="1"/>
          </p:cNvSpPr>
          <p:nvPr>
            <p:ph idx="1"/>
          </p:nvPr>
        </p:nvSpPr>
        <p:spPr>
          <a:xfrm>
            <a:off x="457200" y="1314754"/>
            <a:ext cx="7772400" cy="4926389"/>
          </a:xfrm>
        </p:spPr>
        <p:txBody>
          <a:bodyPr anchor="t">
            <a:noAutofit/>
          </a:bodyPr>
          <a:lstStyle/>
          <a:p>
            <a:pPr marL="0" indent="0">
              <a:buNone/>
            </a:pPr>
            <a:r>
              <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rPr>
              <a:t>	</a:t>
            </a:r>
            <a:r>
              <a:rPr lang="zh-TW" altLang="en-US" sz="2800" dirty="0" smtClean="0">
                <a:latin typeface="Times New Roman" panose="02020603050405020304" pitchFamily="18" charset="0"/>
                <a:ea typeface="Adobe 仿宋 Std R" panose="02020400000000000000" pitchFamily="18" charset="-128"/>
                <a:cs typeface="Times New Roman" panose="02020603050405020304" pitchFamily="18" charset="0"/>
              </a:rPr>
              <a:t>受測者</a:t>
            </a:r>
            <a:endPar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47</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位老司機（女</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29</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人，男</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18</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人）</a:t>
            </a:r>
            <a:endPar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平均年齡為</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72</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歲</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，年齡範圍</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為</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65-82</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歲</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擁有</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有效的一般</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駕駛執照</a:t>
            </a:r>
            <a:endPar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每</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周</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至少開車三次</a:t>
            </a:r>
            <a:endPar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能夠</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說</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流利英文</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標準化</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迷你心理狀態檢查（</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SMMSE</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）上的</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得分需高於</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24</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來確定（</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Molloy</a:t>
            </a:r>
            <a:r>
              <a:rPr lang="en-US" altLang="zh-TW" sz="2400" dirty="0">
                <a:latin typeface="Adobe 仿宋 Std R" panose="02020400000000000000" pitchFamily="18" charset="-128"/>
                <a:ea typeface="Adobe 仿宋 Std R" panose="02020400000000000000" pitchFamily="18" charset="-128"/>
                <a:cs typeface="Times New Roman" panose="02020603050405020304" pitchFamily="18" charset="0"/>
              </a:rPr>
              <a:t> et al </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1991</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728021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5961"/>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dirty="0"/>
          </a:p>
        </p:txBody>
      </p:sp>
      <p:sp>
        <p:nvSpPr>
          <p:cNvPr id="3" name="內容版面配置區 2"/>
          <p:cNvSpPr>
            <a:spLocks noGrp="1"/>
          </p:cNvSpPr>
          <p:nvPr>
            <p:ph idx="1"/>
          </p:nvPr>
        </p:nvSpPr>
        <p:spPr>
          <a:xfrm>
            <a:off x="457200" y="1358297"/>
            <a:ext cx="7772400" cy="3649133"/>
          </a:xfrm>
        </p:spPr>
        <p:txBody>
          <a:bodyPr anchor="t">
            <a:normAutofit/>
          </a:bodyPr>
          <a:lstStyle/>
          <a:p>
            <a:pPr marL="0" indent="0">
              <a:buNone/>
            </a:pPr>
            <a:r>
              <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rPr>
              <a:t>	</a:t>
            </a:r>
            <a:r>
              <a:rPr lang="zh-TW" altLang="en-US" sz="2800" dirty="0" smtClean="0">
                <a:latin typeface="Times New Roman" panose="02020603050405020304" pitchFamily="18" charset="0"/>
                <a:ea typeface="Adobe 仿宋 Std R" panose="02020400000000000000" pitchFamily="18" charset="-128"/>
                <a:cs typeface="Times New Roman" panose="02020603050405020304" pitchFamily="18" charset="0"/>
              </a:rPr>
              <a:t>程序</a:t>
            </a:r>
            <a:endPar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受測者行駛定向路徑，總共</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2.4</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公里</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受測者行駛評估路線，共</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12.4</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公里</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包含</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2.8</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公里的高速公路</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a:t>
            </a: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在初始</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評估</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約</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9</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個月</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後，聯繫</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參與者，並要求他們填寫</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導航系統問卷的經驗。</a:t>
            </a:r>
          </a:p>
        </p:txBody>
      </p:sp>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0113" y="4005940"/>
            <a:ext cx="3499916" cy="2748401"/>
          </a:xfrm>
          <a:prstGeom prst="rect">
            <a:avLst/>
          </a:prstGeom>
        </p:spPr>
      </p:pic>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2941" y="3686628"/>
            <a:ext cx="2244086" cy="3067713"/>
          </a:xfrm>
          <a:prstGeom prst="rect">
            <a:avLst/>
          </a:prstGeom>
        </p:spPr>
      </p:pic>
    </p:spTree>
    <p:extLst>
      <p:ext uri="{BB962C8B-B14F-4D97-AF65-F5344CB8AC3E}">
        <p14:creationId xmlns:p14="http://schemas.microsoft.com/office/powerpoint/2010/main" val="748232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5961"/>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dirty="0"/>
          </a:p>
        </p:txBody>
      </p:sp>
      <p:sp>
        <p:nvSpPr>
          <p:cNvPr id="3" name="內容版面配置區 2"/>
          <p:cNvSpPr>
            <a:spLocks noGrp="1"/>
          </p:cNvSpPr>
          <p:nvPr>
            <p:ph idx="1"/>
          </p:nvPr>
        </p:nvSpPr>
        <p:spPr>
          <a:xfrm>
            <a:off x="457200" y="1213153"/>
            <a:ext cx="7772400" cy="3649133"/>
          </a:xfrm>
        </p:spPr>
        <p:txBody>
          <a:bodyPr anchor="t">
            <a:normAutofit/>
          </a:bodyPr>
          <a:lstStyle/>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作者</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制定了一份問卷調查表來評估駕駛對自己智能技術方面的經驗</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以及對</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使用經驗</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的看法</a:t>
            </a: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7579" y="2090057"/>
            <a:ext cx="5688014" cy="4579257"/>
          </a:xfrm>
          <a:prstGeom prst="rect">
            <a:avLst/>
          </a:prstGeom>
        </p:spPr>
      </p:pic>
    </p:spTree>
    <p:extLst>
      <p:ext uri="{BB962C8B-B14F-4D97-AF65-F5344CB8AC3E}">
        <p14:creationId xmlns:p14="http://schemas.microsoft.com/office/powerpoint/2010/main" val="2420955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45961"/>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Method</a:t>
            </a:r>
            <a:endParaRPr lang="zh-TW" altLang="en-US" dirty="0"/>
          </a:p>
        </p:txBody>
      </p:sp>
      <p:sp>
        <p:nvSpPr>
          <p:cNvPr id="3" name="內容版面配置區 2"/>
          <p:cNvSpPr>
            <a:spLocks noGrp="1"/>
          </p:cNvSpPr>
          <p:nvPr>
            <p:ph idx="1"/>
          </p:nvPr>
        </p:nvSpPr>
        <p:spPr>
          <a:xfrm>
            <a:off x="457200" y="1271211"/>
            <a:ext cx="7874000" cy="4534503"/>
          </a:xfrm>
        </p:spPr>
        <p:txBody>
          <a:bodyPr anchor="t">
            <a:noAutofit/>
          </a:bodyPr>
          <a:lstStyle/>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評分人</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評分</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車輛控制</a:t>
            </a:r>
            <a:endPar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程序</a:t>
            </a:r>
            <a:endPar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觀察</a:t>
            </a:r>
            <a:endParaRPr lang="en-US" altLang="zh-TW" sz="2200" dirty="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合</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規性</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誤差</a:t>
            </a:r>
            <a:endPar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pPr lvl="1"/>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所有</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誤差的總和</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（總</a:t>
            </a:r>
            <a:r>
              <a:rPr lang="zh-TW" altLang="en-US" sz="2200" dirty="0">
                <a:latin typeface="Times New Roman" panose="02020603050405020304" pitchFamily="18" charset="0"/>
                <a:ea typeface="Adobe 仿宋 Std R" panose="02020400000000000000" pitchFamily="18" charset="-128"/>
                <a:cs typeface="Times New Roman" panose="02020603050405020304" pitchFamily="18" charset="0"/>
              </a:rPr>
              <a:t>誤差）的綜合分數</a:t>
            </a:r>
            <a:r>
              <a:rPr lang="zh-TW" altLang="en-US" sz="2200" dirty="0" smtClean="0">
                <a:latin typeface="Times New Roman" panose="02020603050405020304" pitchFamily="18" charset="0"/>
                <a:ea typeface="Adobe 仿宋 Std R" panose="02020400000000000000" pitchFamily="18" charset="-128"/>
                <a:cs typeface="Times New Roman" panose="02020603050405020304" pitchFamily="18" charset="0"/>
              </a:rPr>
              <a:t>。</a:t>
            </a:r>
            <a:endParaRPr lang="en-US" altLang="zh-TW" sz="22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為了比較組之間的駕駛性能</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，檢查在</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路線的第一個</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5</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公里發生的總驅動程序錯誤，以及整個路線的總驅動</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錯誤。</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檢查遵循車內指導的駕駛員與</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沒有</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遵循</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的</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駕駛員之間的</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差異</a:t>
            </a:r>
            <a:endPar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使用</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t-tests</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和</a:t>
            </a:r>
            <a:r>
              <a:rPr lang="en-US" altLang="zh-TW" sz="2400" dirty="0">
                <a:latin typeface="Times New Roman" panose="02020603050405020304" pitchFamily="18" charset="0"/>
                <a:ea typeface="Adobe 仿宋 Std R" panose="02020400000000000000" pitchFamily="18" charset="-128"/>
                <a:cs typeface="Times New Roman" panose="02020603050405020304" pitchFamily="18" charset="0"/>
              </a:rPr>
              <a:t>Chi-square </a:t>
            </a:r>
            <a:r>
              <a:rPr lang="en-US" altLang="zh-TW" sz="2400" dirty="0" smtClean="0">
                <a:latin typeface="Times New Roman" panose="02020603050405020304" pitchFamily="18" charset="0"/>
                <a:ea typeface="Adobe 仿宋 Std R" panose="02020400000000000000" pitchFamily="18" charset="-128"/>
                <a:cs typeface="Times New Roman" panose="02020603050405020304" pitchFamily="18" charset="0"/>
              </a:rPr>
              <a:t>tests</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來</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分析</a:t>
            </a:r>
            <a:r>
              <a:rPr lang="zh-TW" altLang="en-US" sz="2400" dirty="0" smtClean="0">
                <a:latin typeface="Times New Roman" panose="02020603050405020304" pitchFamily="18" charset="0"/>
                <a:ea typeface="Adobe 仿宋 Std R" panose="02020400000000000000" pitchFamily="18" charset="-128"/>
                <a:cs typeface="Times New Roman" panose="02020603050405020304" pitchFamily="18" charset="0"/>
              </a:rPr>
              <a:t>數據</a:t>
            </a:r>
            <a:r>
              <a:rPr lang="zh-TW" altLang="en-US" sz="2400" dirty="0">
                <a:latin typeface="Times New Roman" panose="02020603050405020304" pitchFamily="18" charset="0"/>
                <a:ea typeface="Adobe 仿宋 Std R" panose="02020400000000000000" pitchFamily="18" charset="-128"/>
                <a:cs typeface="Times New Roman" panose="02020603050405020304" pitchFamily="18" charset="0"/>
              </a:rPr>
              <a:t>。</a:t>
            </a:r>
          </a:p>
        </p:txBody>
      </p:sp>
    </p:spTree>
    <p:extLst>
      <p:ext uri="{BB962C8B-B14F-4D97-AF65-F5344CB8AC3E}">
        <p14:creationId xmlns:p14="http://schemas.microsoft.com/office/powerpoint/2010/main" val="2299953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107325"/>
            <a:ext cx="7772400" cy="1456267"/>
          </a:xfrm>
        </p:spPr>
        <p:txBody>
          <a:bodyPr/>
          <a:lstStyle/>
          <a:p>
            <a:r>
              <a:rPr lang="en-US" altLang="zh-TW" sz="3600" spc="-1" dirty="0">
                <a:solidFill>
                  <a:srgbClr val="FFFF00"/>
                </a:solidFill>
                <a:uFill>
                  <a:solidFill>
                    <a:srgbClr val="FFFFFF"/>
                  </a:solidFill>
                </a:uFill>
                <a:latin typeface="Kozuka Mincho Pro B" panose="02020800000000000000" pitchFamily="18" charset="-128"/>
                <a:ea typeface="Kozuka Mincho Pro B" panose="02020800000000000000" pitchFamily="18" charset="-128"/>
              </a:rPr>
              <a:t>Results</a:t>
            </a:r>
            <a:endParaRPr lang="zh-TW" altLang="en-US" dirty="0"/>
          </a:p>
        </p:txBody>
      </p:sp>
      <p:sp>
        <p:nvSpPr>
          <p:cNvPr id="3" name="內容版面配置區 2"/>
          <p:cNvSpPr>
            <a:spLocks noGrp="1"/>
          </p:cNvSpPr>
          <p:nvPr>
            <p:ph idx="1"/>
          </p:nvPr>
        </p:nvSpPr>
        <p:spPr>
          <a:xfrm>
            <a:off x="457199" y="1196424"/>
            <a:ext cx="8062687" cy="3649133"/>
          </a:xfrm>
        </p:spPr>
        <p:txBody>
          <a:bodyPr anchor="t">
            <a:noAutofit/>
          </a:bodyPr>
          <a:lstStyle/>
          <a:p>
            <a:pPr marL="0" indent="0">
              <a:buNone/>
            </a:pPr>
            <a:r>
              <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rPr>
              <a:t>	</a:t>
            </a:r>
            <a:r>
              <a:rPr lang="zh-TW" altLang="en-US" sz="2800" dirty="0" smtClean="0">
                <a:latin typeface="Times New Roman" panose="02020603050405020304" pitchFamily="18" charset="0"/>
                <a:ea typeface="Adobe 仿宋 Std R" panose="02020400000000000000" pitchFamily="18" charset="-128"/>
                <a:cs typeface="Times New Roman" panose="02020603050405020304" pitchFamily="18" charset="0"/>
              </a:rPr>
              <a:t>公路表現</a:t>
            </a:r>
            <a:endParaRPr lang="en-US" altLang="zh-TW" sz="28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進行</a:t>
            </a:r>
            <a:r>
              <a:rPr lang="en-US" altLang="zh-TW" sz="2300" dirty="0">
                <a:latin typeface="Times New Roman" panose="02020603050405020304" pitchFamily="18" charset="0"/>
                <a:ea typeface="Adobe 仿宋 Std R" panose="02020400000000000000" pitchFamily="18" charset="-128"/>
                <a:cs typeface="Times New Roman" panose="02020603050405020304" pitchFamily="18" charset="0"/>
              </a:rPr>
              <a:t>t</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檢驗，遵循</a:t>
            </a:r>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車輛指示的駕駛員和沒有</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使用</a:t>
            </a:r>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的</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駕駛員，</a:t>
            </a:r>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對於評價課程的前</a:t>
            </a:r>
            <a:r>
              <a:rPr lang="en-US" altLang="zh-TW" sz="2300" dirty="0">
                <a:latin typeface="Times New Roman" panose="02020603050405020304" pitchFamily="18" charset="0"/>
                <a:ea typeface="Adobe 仿宋 Std R" panose="02020400000000000000" pitchFamily="18" charset="-128"/>
                <a:cs typeface="Times New Roman" panose="02020603050405020304" pitchFamily="18" charset="0"/>
              </a:rPr>
              <a:t>5km</a:t>
            </a:r>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的道路上的錯誤進行了</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對比</a:t>
            </a:r>
            <a:endParaRPr lang="en-US" altLang="zh-TW" sz="23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五</a:t>
            </a:r>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個對比中，沒有</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一個</a:t>
            </a:r>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有</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顯著</a:t>
            </a:r>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性</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，表示所有參與者是否完成課程與錯誤發生沒有</a:t>
            </a:r>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顯著</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差異</a:t>
            </a:r>
            <a:endParaRPr lang="en-US" altLang="zh-TW" sz="2300" dirty="0" smtClean="0">
              <a:latin typeface="Times New Roman" panose="02020603050405020304" pitchFamily="18" charset="0"/>
              <a:ea typeface="Adobe 仿宋 Std R" panose="02020400000000000000" pitchFamily="18" charset="-128"/>
              <a:cs typeface="Times New Roman" panose="02020603050405020304" pitchFamily="18" charset="0"/>
            </a:endParaRPr>
          </a:p>
          <a:p>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跟隨</a:t>
            </a:r>
            <a:r>
              <a:rPr lang="en-US" altLang="zh-TW" sz="23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者和沒有跟隨</a:t>
            </a:r>
            <a:r>
              <a:rPr lang="en-US" altLang="zh-TW" sz="2300" dirty="0" smtClean="0">
                <a:latin typeface="Times New Roman" panose="02020603050405020304" pitchFamily="18" charset="0"/>
                <a:ea typeface="Adobe 仿宋 Std R" panose="02020400000000000000" pitchFamily="18" charset="-128"/>
                <a:cs typeface="Times New Roman" panose="02020603050405020304" pitchFamily="18" charset="0"/>
              </a:rPr>
              <a:t>GPS</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者，駕駛</a:t>
            </a:r>
            <a:r>
              <a:rPr lang="zh-TW" altLang="en-US" sz="2300" dirty="0">
                <a:latin typeface="Times New Roman" panose="02020603050405020304" pitchFamily="18" charset="0"/>
                <a:ea typeface="Adobe 仿宋 Std R" panose="02020400000000000000" pitchFamily="18" charset="-128"/>
                <a:cs typeface="Times New Roman" panose="02020603050405020304" pitchFamily="18" charset="0"/>
              </a:rPr>
              <a:t>過程的總</a:t>
            </a:r>
            <a:r>
              <a:rPr lang="zh-TW" altLang="en-US" sz="2300" dirty="0" smtClean="0">
                <a:latin typeface="Times New Roman" panose="02020603050405020304" pitchFamily="18" charset="0"/>
                <a:ea typeface="Adobe 仿宋 Std R" panose="02020400000000000000" pitchFamily="18" charset="-128"/>
                <a:cs typeface="Times New Roman" panose="02020603050405020304" pitchFamily="18" charset="0"/>
              </a:rPr>
              <a:t>誤差沒有顯著差異。</a:t>
            </a:r>
            <a:endParaRPr lang="en-US" altLang="zh-TW" sz="2300" dirty="0" smtClean="0">
              <a:latin typeface="Times New Roman" panose="02020603050405020304" pitchFamily="18" charset="0"/>
              <a:ea typeface="Adobe 仿宋 Std R" panose="02020400000000000000" pitchFamily="18" charset="-128"/>
              <a:cs typeface="Times New Roman" panose="02020603050405020304" pitchFamily="18" charset="0"/>
            </a:endParaRPr>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584" y="4463870"/>
            <a:ext cx="8679543" cy="2176415"/>
          </a:xfrm>
          <a:prstGeom prst="rect">
            <a:avLst/>
          </a:prstGeom>
        </p:spPr>
      </p:pic>
    </p:spTree>
    <p:extLst>
      <p:ext uri="{BB962C8B-B14F-4D97-AF65-F5344CB8AC3E}">
        <p14:creationId xmlns:p14="http://schemas.microsoft.com/office/powerpoint/2010/main" val="20122481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體">
  <a:themeElements>
    <a:clrScheme name="天體">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天體">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天體">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神仙</Template>
  <TotalTime>2657</TotalTime>
  <Words>497</Words>
  <Application>Microsoft Office PowerPoint</Application>
  <PresentationFormat>如螢幕大小 (4:3)</PresentationFormat>
  <Paragraphs>87</Paragraphs>
  <Slides>14</Slides>
  <Notes>1</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14</vt:i4>
      </vt:variant>
    </vt:vector>
  </HeadingPairs>
  <TitlesOfParts>
    <vt:vector size="23" baseType="lpstr">
      <vt:lpstr>Adobe 仿宋 Std R</vt:lpstr>
      <vt:lpstr>Adobe 繁黑體 Std B</vt:lpstr>
      <vt:lpstr>Kozuka Mincho Pro B</vt:lpstr>
      <vt:lpstr>新細明體</vt:lpstr>
      <vt:lpstr>Arial</vt:lpstr>
      <vt:lpstr>Calibri</vt:lpstr>
      <vt:lpstr>Calibri Light</vt:lpstr>
      <vt:lpstr>Times New Roman</vt:lpstr>
      <vt:lpstr>天體</vt:lpstr>
      <vt:lpstr>Letting in-vehicle navigation lead the way: Older drivers’ perceptions of and ability to follow a GPS navigation system</vt:lpstr>
      <vt:lpstr>Introduction</vt:lpstr>
      <vt:lpstr>Method</vt:lpstr>
      <vt:lpstr>Method</vt:lpstr>
      <vt:lpstr>Method</vt:lpstr>
      <vt:lpstr>Method</vt:lpstr>
      <vt:lpstr>Method</vt:lpstr>
      <vt:lpstr>Method</vt:lpstr>
      <vt:lpstr>Results</vt:lpstr>
      <vt:lpstr>Results</vt:lpstr>
      <vt:lpstr>Results</vt:lpstr>
      <vt:lpstr>Results</vt:lpstr>
      <vt:lpstr>Conclusion</vt:lpstr>
      <vt:lpstr>PowerPoint 簡報</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Letting in-vehicle navigation lead the way: Older drivers’ perceptions of and ability to follow a GPS navigation system</dc:title>
  <dc:creator>Chia</dc:creator>
  <cp:lastModifiedBy>Chia</cp:lastModifiedBy>
  <cp:revision>27</cp:revision>
  <dcterms:created xsi:type="dcterms:W3CDTF">2016-11-19T16:39:10Z</dcterms:created>
  <dcterms:modified xsi:type="dcterms:W3CDTF">2016-11-21T13:18:36Z</dcterms:modified>
</cp:coreProperties>
</file>